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7" r:id="rId4"/>
    <p:sldId id="258" r:id="rId5"/>
    <p:sldId id="259" r:id="rId6"/>
    <p:sldId id="266" r:id="rId7"/>
    <p:sldId id="260" r:id="rId8"/>
    <p:sldId id="268" r:id="rId9"/>
    <p:sldId id="269" r:id="rId10"/>
    <p:sldId id="271" r:id="rId11"/>
    <p:sldId id="272" r:id="rId12"/>
  </p:sldIdLst>
  <p:sldSz cx="14630400" cy="8229600"/>
  <p:notesSz cx="8229600" cy="14630400"/>
  <p:embeddedFontLst>
    <p:embeddedFont>
      <p:font typeface="Barlow Bold" panose="020B0604020202020204" charset="0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4" autoAdjust="0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8628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7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49299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14470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4988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80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256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289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17992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27812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75010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5233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73967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03277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34902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74998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23029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04392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79775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2821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9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9" r:id="rId18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34753"/>
            <a:ext cx="7627382" cy="2138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800"/>
              </a:lnSpc>
              <a:buNone/>
            </a:pPr>
            <a:r>
              <a:rPr lang="en-US" sz="13450" b="1" dirty="0" err="1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FilterFlow</a:t>
            </a:r>
            <a:endParaRPr lang="en-US" sz="13450" dirty="0"/>
          </a:p>
        </p:txBody>
      </p:sp>
      <p:sp>
        <p:nvSpPr>
          <p:cNvPr id="4" name="Text 1"/>
          <p:cNvSpPr/>
          <p:nvPr/>
        </p:nvSpPr>
        <p:spPr>
          <a:xfrm>
            <a:off x="758309" y="429768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Video &amp; Image Processing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58309" y="604801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Barlow Bold"/>
                <a:ea typeface="Barlow Bold"/>
                <a:cs typeface="Montserrat" pitchFamily="34" charset="-120"/>
              </a:rPr>
              <a:t>Hussein </a:t>
            </a:r>
            <a:r>
              <a:rPr lang="en-US" sz="1800" dirty="0" err="1">
                <a:solidFill>
                  <a:srgbClr val="272525"/>
                </a:solidFill>
                <a:latin typeface="Barlow Bold"/>
                <a:ea typeface="Barlow Bold"/>
                <a:cs typeface="Montserrat" pitchFamily="34" charset="-120"/>
              </a:rPr>
              <a:t>Choueib</a:t>
            </a:r>
            <a:r>
              <a:rPr lang="en-US" sz="1800" dirty="0">
                <a:solidFill>
                  <a:srgbClr val="272525"/>
                </a:solidFill>
                <a:latin typeface="Barlow Bold"/>
                <a:ea typeface="Barlow Bold"/>
                <a:cs typeface="Montserrat" pitchFamily="34" charset="-120"/>
              </a:rPr>
              <a:t> _ ID: 6500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Barlow Bold"/>
                <a:ea typeface="Montserrat" pitchFamily="34" charset="-122"/>
                <a:cs typeface="Montserrat" pitchFamily="34" charset="-120"/>
              </a:rPr>
              <a:t>Ali Al</a:t>
            </a:r>
            <a:r>
              <a:rPr lang="en-US" dirty="0">
                <a:solidFill>
                  <a:srgbClr val="272525"/>
                </a:solidFill>
                <a:latin typeface="Barlow Bold"/>
                <a:ea typeface="Montserrat" pitchFamily="34" charset="-122"/>
                <a:cs typeface="Montserrat" pitchFamily="34" charset="-120"/>
              </a:rPr>
              <a:t> R</a:t>
            </a:r>
            <a:r>
              <a:rPr lang="en-US" sz="1800" dirty="0">
                <a:solidFill>
                  <a:srgbClr val="272525"/>
                </a:solidFill>
                <a:latin typeface="Barlow Bold"/>
                <a:ea typeface="Montserrat" pitchFamily="34" charset="-122"/>
                <a:cs typeface="Montserrat" pitchFamily="34" charset="-120"/>
              </a:rPr>
              <a:t>ida Ezzeddine _ ID: 6419</a:t>
            </a:r>
            <a:endParaRPr lang="en-US" sz="1800" dirty="0">
              <a:latin typeface="Barlow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3A2907-EB77-49B8-9465-D77B63D14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99" y="289152"/>
            <a:ext cx="5670641" cy="38256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39B427-5254-477F-AD7F-BFC9C1A6A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166" y="289152"/>
            <a:ext cx="5839631" cy="38256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949284-43F4-4B8B-908E-34BE2D6CE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6581" y="4227231"/>
            <a:ext cx="5670641" cy="361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463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825" y="544354"/>
            <a:ext cx="7489508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692825" y="1670685"/>
            <a:ext cx="6380917" cy="513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733850-C797-4B7F-827C-188E3CA07D58}"/>
              </a:ext>
            </a:extLst>
          </p:cNvPr>
          <p:cNvSpPr txBox="1"/>
          <p:nvPr/>
        </p:nvSpPr>
        <p:spPr>
          <a:xfrm>
            <a:off x="817942" y="1273491"/>
            <a:ext cx="1324857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SzPct val="100000"/>
              <a:buChar char="•"/>
            </a:pPr>
            <a:r>
              <a:rPr lang="en-US" sz="2800" dirty="0"/>
              <a:t>In summary, this project delivers a unified desktop application for both image and video filtering, complete with responsive preview panes that display original, sequential-processed, and parallel-processed outputs side by side. You can toggle between Gaussian, grayscale, and edge-detection </a:t>
            </a:r>
            <a:r>
              <a:rPr lang="en-US" sz="2800" dirty="0" err="1"/>
              <a:t>filters.Finally</a:t>
            </a:r>
            <a:r>
              <a:rPr lang="en-US" sz="2800" dirty="0"/>
              <a:t>, by containerizing the app alongside its hand-managed libraries in Docker (with X11 support for GUI forwarding), you’ve made the entire workflow fully portable and reproducible across any environment.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E9A52-A362-4B83-AA1A-1401CD8C9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283" y="4114800"/>
            <a:ext cx="9655377" cy="351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14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922" y="555665"/>
            <a:ext cx="5308402" cy="663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Agenda</a:t>
            </a:r>
            <a:endParaRPr lang="en-US" sz="4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22" y="1622584"/>
            <a:ext cx="1008578" cy="12102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16192" y="2907291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</a:rPr>
              <a:t>Problem Statement</a:t>
            </a:r>
            <a:endParaRPr lang="en-US" sz="20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22" y="2832854"/>
            <a:ext cx="1008578" cy="121027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16192" y="1779608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</a:rPr>
              <a:t>Introduction</a:t>
            </a:r>
            <a:endParaRPr lang="en-US" sz="20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922" y="4043124"/>
            <a:ext cx="1008578" cy="12102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16192" y="4244816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</a:rPr>
              <a:t>Objectives</a:t>
            </a:r>
            <a:endParaRPr lang="en-US" sz="20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922" y="5258799"/>
            <a:ext cx="1008578" cy="121027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916192" y="5460491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Implemented Filters</a:t>
            </a:r>
            <a:endParaRPr lang="en-US" sz="2050" dirty="0"/>
          </a:p>
        </p:txBody>
      </p:sp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4B0FE605-3D25-473A-AB46-F1744A6A1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753" y="1622584"/>
            <a:ext cx="1008578" cy="1210270"/>
          </a:xfrm>
          <a:prstGeom prst="rect">
            <a:avLst/>
          </a:prstGeom>
        </p:spPr>
      </p:pic>
      <p:sp>
        <p:nvSpPr>
          <p:cNvPr id="14" name="Text 1">
            <a:extLst>
              <a:ext uri="{FF2B5EF4-FFF2-40B4-BE49-F238E27FC236}">
                <a16:creationId xmlns:a16="http://schemas.microsoft.com/office/drawing/2014/main" id="{9AE2C3C9-FDA3-4036-B3A4-3065B8D97E91}"/>
              </a:ext>
            </a:extLst>
          </p:cNvPr>
          <p:cNvSpPr/>
          <p:nvPr/>
        </p:nvSpPr>
        <p:spPr>
          <a:xfrm>
            <a:off x="8360023" y="3034545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</a:rPr>
              <a:t>Graphical User Interface (GUI)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050" dirty="0"/>
          </a:p>
        </p:txBody>
      </p:sp>
      <p:pic>
        <p:nvPicPr>
          <p:cNvPr id="15" name="Image 1" descr="preencoded.png">
            <a:extLst>
              <a:ext uri="{FF2B5EF4-FFF2-40B4-BE49-F238E27FC236}">
                <a16:creationId xmlns:a16="http://schemas.microsoft.com/office/drawing/2014/main" id="{13C2DE6B-9807-4034-B5FF-0BB23B9DA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9753" y="2832854"/>
            <a:ext cx="1008578" cy="1210270"/>
          </a:xfrm>
          <a:prstGeom prst="rect">
            <a:avLst/>
          </a:prstGeom>
        </p:spPr>
      </p:pic>
      <p:sp>
        <p:nvSpPr>
          <p:cNvPr id="16" name="Text 2">
            <a:extLst>
              <a:ext uri="{FF2B5EF4-FFF2-40B4-BE49-F238E27FC236}">
                <a16:creationId xmlns:a16="http://schemas.microsoft.com/office/drawing/2014/main" id="{04241D9C-FC5E-436B-A5F6-D07956284057}"/>
              </a:ext>
            </a:extLst>
          </p:cNvPr>
          <p:cNvSpPr/>
          <p:nvPr/>
        </p:nvSpPr>
        <p:spPr>
          <a:xfrm>
            <a:off x="8360023" y="1824276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Flow</a:t>
            </a:r>
            <a:endParaRPr lang="en-US" sz="2050" dirty="0"/>
          </a:p>
        </p:txBody>
      </p:sp>
      <p:pic>
        <p:nvPicPr>
          <p:cNvPr id="17" name="Image 2" descr="preencoded.png">
            <a:extLst>
              <a:ext uri="{FF2B5EF4-FFF2-40B4-BE49-F238E27FC236}">
                <a16:creationId xmlns:a16="http://schemas.microsoft.com/office/drawing/2014/main" id="{C9C34E15-077C-4947-8DD2-D4322D1AD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9753" y="4043124"/>
            <a:ext cx="1008578" cy="1210270"/>
          </a:xfrm>
          <a:prstGeom prst="rect">
            <a:avLst/>
          </a:prstGeom>
        </p:spPr>
      </p:pic>
      <p:sp>
        <p:nvSpPr>
          <p:cNvPr id="18" name="Text 3">
            <a:extLst>
              <a:ext uri="{FF2B5EF4-FFF2-40B4-BE49-F238E27FC236}">
                <a16:creationId xmlns:a16="http://schemas.microsoft.com/office/drawing/2014/main" id="{9171400A-8DA1-4359-96FA-7A436E5A1D82}"/>
              </a:ext>
            </a:extLst>
          </p:cNvPr>
          <p:cNvSpPr/>
          <p:nvPr/>
        </p:nvSpPr>
        <p:spPr>
          <a:xfrm>
            <a:off x="8360023" y="4244816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Performance Comparison</a:t>
            </a:r>
            <a:endParaRPr lang="en-US" sz="2050" dirty="0"/>
          </a:p>
        </p:txBody>
      </p:sp>
      <p:pic>
        <p:nvPicPr>
          <p:cNvPr id="21" name="Image 4" descr="preencoded.png">
            <a:extLst>
              <a:ext uri="{FF2B5EF4-FFF2-40B4-BE49-F238E27FC236}">
                <a16:creationId xmlns:a16="http://schemas.microsoft.com/office/drawing/2014/main" id="{B37D5B22-51AE-4A9C-9787-C171DE1D54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9753" y="5258799"/>
            <a:ext cx="1008578" cy="1210270"/>
          </a:xfrm>
          <a:prstGeom prst="rect">
            <a:avLst/>
          </a:prstGeom>
        </p:spPr>
      </p:pic>
      <p:sp>
        <p:nvSpPr>
          <p:cNvPr id="22" name="Text 5">
            <a:extLst>
              <a:ext uri="{FF2B5EF4-FFF2-40B4-BE49-F238E27FC236}">
                <a16:creationId xmlns:a16="http://schemas.microsoft.com/office/drawing/2014/main" id="{78AB3C7E-21B9-45A0-A936-FD348C2E7051}"/>
              </a:ext>
            </a:extLst>
          </p:cNvPr>
          <p:cNvSpPr/>
          <p:nvPr/>
        </p:nvSpPr>
        <p:spPr>
          <a:xfrm>
            <a:off x="8360023" y="5460491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</a:t>
            </a:r>
            <a:endParaRPr lang="en-US" sz="2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660208"/>
            <a:ext cx="777180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</a:rPr>
              <a:t>Introduction: Project Overview</a:t>
            </a: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743325"/>
            <a:ext cx="6556891" cy="8665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4884" y="48264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Sequential Processing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5312569"/>
            <a:ext cx="612374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Filters applied one step at a time, often leading to slower execution for large files.</a:t>
            </a:r>
            <a:endParaRPr lang="en-US" sz="17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743325"/>
            <a:ext cx="6556891" cy="8665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31775" y="48264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Parallel Processing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531775" y="5312569"/>
            <a:ext cx="612374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Leverages multi-core CPUs to process multiple parts of an image or video concurrently, dramatically reducing processing time.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825" y="544354"/>
            <a:ext cx="7489508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Problem Statement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692825" y="1670685"/>
            <a:ext cx="6380917" cy="513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733850-C797-4B7F-827C-188E3CA07D58}"/>
              </a:ext>
            </a:extLst>
          </p:cNvPr>
          <p:cNvSpPr txBox="1"/>
          <p:nvPr/>
        </p:nvSpPr>
        <p:spPr>
          <a:xfrm>
            <a:off x="182880" y="1273491"/>
            <a:ext cx="1433994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SzPct val="100000"/>
              <a:buChar char="•"/>
            </a:pPr>
            <a:r>
              <a:rPr lang="en-US" sz="4000" dirty="0"/>
              <a:t>Traditional image and video filtering techniques are often too slow for real-time or large-scale applications.</a:t>
            </a:r>
          </a:p>
          <a:p>
            <a:pPr marL="342900" indent="-342900" algn="l">
              <a:buSzPct val="100000"/>
              <a:buChar char="•"/>
            </a:pPr>
            <a:r>
              <a:rPr lang="en-US" sz="4000" dirty="0"/>
              <a:t>There is a need to compare and optimize parallel filtering to improve performance without compromising output quality.</a:t>
            </a:r>
          </a:p>
        </p:txBody>
      </p:sp>
      <p:pic>
        <p:nvPicPr>
          <p:cNvPr id="1027" name="Picture 3" descr="imgaussfilt - 2-D Gaussian filtering of images - MATLAB">
            <a:extLst>
              <a:ext uri="{FF2B5EF4-FFF2-40B4-BE49-F238E27FC236}">
                <a16:creationId xmlns:a16="http://schemas.microsoft.com/office/drawing/2014/main" id="{0322D7BF-DC95-45A0-BE62-6D714B7D3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433" y="3963091"/>
            <a:ext cx="8391973" cy="4165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270" y="499824"/>
            <a:ext cx="4784050" cy="597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Objectives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2801709" y="1735865"/>
            <a:ext cx="239196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Functional</a:t>
            </a:r>
            <a:endParaRPr lang="en-US" sz="2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70" y="2305288"/>
            <a:ext cx="6457236" cy="9144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235" y="2055495"/>
            <a:ext cx="545306" cy="54530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40819" y="2782610"/>
            <a:ext cx="239196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Gaussian Blur</a:t>
            </a: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40819" y="3263265"/>
            <a:ext cx="604813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Montserrat" pitchFamily="34" charset="0"/>
              </a:rPr>
              <a:t>With user defined Kernel</a:t>
            </a:r>
            <a:endParaRPr lang="en-US" sz="14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70" y="4190167"/>
            <a:ext cx="6457236" cy="91440"/>
          </a:xfrm>
          <a:prstGeom prst="rect">
            <a:avLst/>
          </a:prstGeom>
        </p:spPr>
      </p:pic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235" y="3940373"/>
            <a:ext cx="545306" cy="545306"/>
          </a:xfrm>
          <a:prstGeom prst="rect">
            <a:avLst/>
          </a:prstGeom>
        </p:spPr>
      </p:pic>
      <p:sp>
        <p:nvSpPr>
          <p:cNvPr id="12" name="Text 4"/>
          <p:cNvSpPr/>
          <p:nvPr/>
        </p:nvSpPr>
        <p:spPr>
          <a:xfrm>
            <a:off x="840819" y="4667488"/>
            <a:ext cx="239196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Sobel Edges</a:t>
            </a:r>
            <a:endParaRPr lang="en-US" sz="1850" dirty="0"/>
          </a:p>
        </p:txBody>
      </p:sp>
      <p:sp>
        <p:nvSpPr>
          <p:cNvPr id="13" name="Text 5"/>
          <p:cNvSpPr/>
          <p:nvPr/>
        </p:nvSpPr>
        <p:spPr>
          <a:xfrm>
            <a:off x="840819" y="5148143"/>
            <a:ext cx="604813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Detects and highlights image edges.</a:t>
            </a:r>
            <a:endParaRPr lang="en-US" sz="1400" dirty="0"/>
          </a:p>
        </p:txBody>
      </p:sp>
      <p:pic>
        <p:nvPicPr>
          <p:cNvPr id="14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70" y="6075045"/>
            <a:ext cx="6457236" cy="91440"/>
          </a:xfrm>
          <a:prstGeom prst="rect">
            <a:avLst/>
          </a:prstGeom>
        </p:spPr>
      </p:pic>
      <p:pic>
        <p:nvPicPr>
          <p:cNvPr id="15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235" y="5825252"/>
            <a:ext cx="545306" cy="545306"/>
          </a:xfrm>
          <a:prstGeom prst="rect">
            <a:avLst/>
          </a:prstGeom>
        </p:spPr>
      </p:pic>
      <p:sp>
        <p:nvSpPr>
          <p:cNvPr id="17" name="Text 6"/>
          <p:cNvSpPr/>
          <p:nvPr/>
        </p:nvSpPr>
        <p:spPr>
          <a:xfrm>
            <a:off x="840819" y="6552367"/>
            <a:ext cx="239196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84653"/>
                </a:solidFill>
                <a:latin typeface="Barlow Bold" pitchFamily="34" charset="0"/>
              </a:rPr>
              <a:t>Greyscale Filter</a:t>
            </a:r>
            <a:endParaRPr lang="en-US" sz="1850" dirty="0"/>
          </a:p>
        </p:txBody>
      </p:sp>
      <p:sp>
        <p:nvSpPr>
          <p:cNvPr id="18" name="Text 7"/>
          <p:cNvSpPr/>
          <p:nvPr/>
        </p:nvSpPr>
        <p:spPr>
          <a:xfrm>
            <a:off x="840819" y="7033022"/>
            <a:ext cx="604813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Montserrat" pitchFamily="34" charset="0"/>
              </a:rPr>
              <a:t>Turns RGB images into greyscale</a:t>
            </a:r>
            <a:endParaRPr lang="en-US" sz="1400" dirty="0"/>
          </a:p>
        </p:txBody>
      </p:sp>
      <p:sp>
        <p:nvSpPr>
          <p:cNvPr id="19" name="Text 8"/>
          <p:cNvSpPr/>
          <p:nvPr/>
        </p:nvSpPr>
        <p:spPr>
          <a:xfrm>
            <a:off x="9577149" y="1756529"/>
            <a:ext cx="239196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Non-Functional</a:t>
            </a:r>
            <a:endParaRPr lang="en-US" sz="2800" dirty="0"/>
          </a:p>
        </p:txBody>
      </p:sp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14" y="2305288"/>
            <a:ext cx="6457236" cy="91440"/>
          </a:xfrm>
          <a:prstGeom prst="rect">
            <a:avLst/>
          </a:prstGeom>
        </p:spPr>
      </p:pic>
      <p:pic>
        <p:nvPicPr>
          <p:cNvPr id="21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0479" y="2055495"/>
            <a:ext cx="545306" cy="545306"/>
          </a:xfrm>
          <a:prstGeom prst="rect">
            <a:avLst/>
          </a:prstGeom>
        </p:spPr>
      </p:pic>
      <p:sp>
        <p:nvSpPr>
          <p:cNvPr id="23" name="Text 9"/>
          <p:cNvSpPr/>
          <p:nvPr/>
        </p:nvSpPr>
        <p:spPr>
          <a:xfrm>
            <a:off x="7749064" y="2782610"/>
            <a:ext cx="239196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Performance</a:t>
            </a:r>
            <a:endParaRPr lang="en-US" sz="1850" dirty="0"/>
          </a:p>
        </p:txBody>
      </p:sp>
      <p:sp>
        <p:nvSpPr>
          <p:cNvPr id="24" name="Text 10"/>
          <p:cNvSpPr/>
          <p:nvPr/>
        </p:nvSpPr>
        <p:spPr>
          <a:xfrm>
            <a:off x="7749064" y="3263265"/>
            <a:ext cx="604813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≥90% CPU utilization in parallel filtering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Montserrat" pitchFamily="34" charset="0"/>
              </a:rPr>
              <a:t>x3 times speedup on an 8 core </a:t>
            </a:r>
            <a:r>
              <a:rPr lang="en-US" sz="1400" dirty="0" err="1">
                <a:solidFill>
                  <a:srgbClr val="384653"/>
                </a:solidFill>
                <a:latin typeface="Montserrat" pitchFamily="34" charset="0"/>
              </a:rPr>
              <a:t>cpu</a:t>
            </a:r>
            <a:endParaRPr lang="en-US" sz="1400" dirty="0"/>
          </a:p>
        </p:txBody>
      </p:sp>
      <p:pic>
        <p:nvPicPr>
          <p:cNvPr id="25" name="Image 1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14" y="4190167"/>
            <a:ext cx="6457236" cy="91440"/>
          </a:xfrm>
          <a:prstGeom prst="rect">
            <a:avLst/>
          </a:prstGeom>
        </p:spPr>
      </p:pic>
      <p:pic>
        <p:nvPicPr>
          <p:cNvPr id="26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0479" y="3940373"/>
            <a:ext cx="545306" cy="545306"/>
          </a:xfrm>
          <a:prstGeom prst="rect">
            <a:avLst/>
          </a:prstGeom>
        </p:spPr>
      </p:pic>
      <p:sp>
        <p:nvSpPr>
          <p:cNvPr id="28" name="Text 11"/>
          <p:cNvSpPr/>
          <p:nvPr/>
        </p:nvSpPr>
        <p:spPr>
          <a:xfrm>
            <a:off x="7749064" y="4667488"/>
            <a:ext cx="239196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Usability</a:t>
            </a:r>
            <a:endParaRPr lang="en-US" sz="1850" dirty="0"/>
          </a:p>
        </p:txBody>
      </p:sp>
      <p:sp>
        <p:nvSpPr>
          <p:cNvPr id="29" name="Text 12"/>
          <p:cNvSpPr/>
          <p:nvPr/>
        </p:nvSpPr>
        <p:spPr>
          <a:xfrm>
            <a:off x="7749064" y="5148143"/>
            <a:ext cx="604813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GUI for easy interaction.</a:t>
            </a:r>
            <a:endParaRPr lang="en-US" sz="1400" dirty="0"/>
          </a:p>
        </p:txBody>
      </p:sp>
      <p:pic>
        <p:nvPicPr>
          <p:cNvPr id="30" name="Image 1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14" y="6075045"/>
            <a:ext cx="6457236" cy="91440"/>
          </a:xfrm>
          <a:prstGeom prst="rect">
            <a:avLst/>
          </a:prstGeom>
        </p:spPr>
      </p:pic>
      <p:pic>
        <p:nvPicPr>
          <p:cNvPr id="31" name="Image 1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0479" y="5825252"/>
            <a:ext cx="545306" cy="545306"/>
          </a:xfrm>
          <a:prstGeom prst="rect">
            <a:avLst/>
          </a:prstGeom>
        </p:spPr>
      </p:pic>
      <p:sp>
        <p:nvSpPr>
          <p:cNvPr id="33" name="Text 13"/>
          <p:cNvSpPr/>
          <p:nvPr/>
        </p:nvSpPr>
        <p:spPr>
          <a:xfrm>
            <a:off x="7749064" y="6552367"/>
            <a:ext cx="239196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Portability</a:t>
            </a:r>
            <a:endParaRPr lang="en-US" sz="1850" dirty="0"/>
          </a:p>
        </p:txBody>
      </p:sp>
      <p:sp>
        <p:nvSpPr>
          <p:cNvPr id="34" name="Text 14"/>
          <p:cNvSpPr/>
          <p:nvPr/>
        </p:nvSpPr>
        <p:spPr>
          <a:xfrm>
            <a:off x="7749064" y="7033022"/>
            <a:ext cx="604813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Containerized via Docker.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27353"/>
            <a:ext cx="1125950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150" b="1" dirty="0">
                <a:solidFill>
                  <a:srgbClr val="2E3C4E"/>
                </a:solidFill>
                <a:latin typeface="Barlow Bold" pitchFamily="34" charset="0"/>
              </a:rPr>
              <a:t>Implemented Filters: Visual Transformations</a:t>
            </a:r>
          </a:p>
        </p:txBody>
      </p:sp>
      <p:sp>
        <p:nvSpPr>
          <p:cNvPr id="8" name="Text 2"/>
          <p:cNvSpPr/>
          <p:nvPr/>
        </p:nvSpPr>
        <p:spPr>
          <a:xfrm>
            <a:off x="396359" y="181420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Grayscale: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Converts an image to shades of gray, removing color information.</a:t>
            </a:r>
            <a:endParaRPr lang="en-US" sz="2000" dirty="0"/>
          </a:p>
        </p:txBody>
      </p:sp>
      <p:sp>
        <p:nvSpPr>
          <p:cNvPr id="10" name="Text 4"/>
          <p:cNvSpPr/>
          <p:nvPr/>
        </p:nvSpPr>
        <p:spPr>
          <a:xfrm>
            <a:off x="396359" y="222876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Gaussian Blur: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Blurs an image by applying a Gaussian function, often used for smoothing or reducing detail.</a:t>
            </a:r>
            <a:endParaRPr lang="en-US" sz="2000" dirty="0"/>
          </a:p>
        </p:txBody>
      </p:sp>
      <p:sp>
        <p:nvSpPr>
          <p:cNvPr id="11" name="Text 5"/>
          <p:cNvSpPr/>
          <p:nvPr/>
        </p:nvSpPr>
        <p:spPr>
          <a:xfrm>
            <a:off x="396359" y="265119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Edge Detection:</a:t>
            </a:r>
            <a:r>
              <a:rPr lang="en-US" sz="20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Identifies significant changes in image intensity, highlighting boundaries of objects.</a:t>
            </a:r>
            <a:endParaRPr lang="en-US" sz="2000" dirty="0"/>
          </a:p>
        </p:txBody>
      </p:sp>
      <p:pic>
        <p:nvPicPr>
          <p:cNvPr id="2050" name="Picture 2" descr="How to Convert an RGB Image to Grayscale">
            <a:extLst>
              <a:ext uri="{FF2B5EF4-FFF2-40B4-BE49-F238E27FC236}">
                <a16:creationId xmlns:a16="http://schemas.microsoft.com/office/drawing/2014/main" id="{A203DB17-76D2-480B-8DA0-7698A5EC0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272" y="3266497"/>
            <a:ext cx="4658789" cy="4470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trix for certain area of a grayscale image [17]. | Download Scientific  Diagram">
            <a:extLst>
              <a:ext uri="{FF2B5EF4-FFF2-40B4-BE49-F238E27FC236}">
                <a16:creationId xmlns:a16="http://schemas.microsoft.com/office/drawing/2014/main" id="{DF9292CC-C319-4B44-A04B-8DE44C66C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450" y="3593899"/>
            <a:ext cx="5191686" cy="390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922" y="555665"/>
            <a:ext cx="5308402" cy="663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Flow</a:t>
            </a:r>
            <a:endParaRPr lang="en-US" sz="41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040ACB7-6A05-471B-A054-FC95073B5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5642" y="1559860"/>
            <a:ext cx="3199103" cy="208195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B0B2031-AFD0-4311-A86F-CB6A8FA726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6970" y="3982475"/>
            <a:ext cx="11496459" cy="320363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07F7C60-DB22-4C5E-B761-F7D7AA8636F4}"/>
              </a:ext>
            </a:extLst>
          </p:cNvPr>
          <p:cNvSpPr/>
          <p:nvPr/>
        </p:nvSpPr>
        <p:spPr>
          <a:xfrm>
            <a:off x="4260028" y="5938221"/>
            <a:ext cx="1215614" cy="31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565267" y="272812"/>
            <a:ext cx="749986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</a:rPr>
              <a:t>Graphical User Interface (GUI)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D1C591D-9D63-31DD-0805-182215DFA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" y="1076960"/>
            <a:ext cx="12192000" cy="70294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555108" y="445590"/>
            <a:ext cx="12856091" cy="1017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  <a:buSzPct val="100000"/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File Selection: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Users can load image files (e.g., JPEG, PNG,JPG) or video files (e.g., MP4) </a:t>
            </a:r>
          </a:p>
          <a:p>
            <a:pPr>
              <a:lnSpc>
                <a:spcPts val="2700"/>
              </a:lnSpc>
              <a:buSzPct val="100000"/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Filter Selection: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 dropdown menu or set of buttons for choosing desired filters (Grayscale, Median, Gaussian, 	Edge Detection).</a:t>
            </a:r>
          </a:p>
          <a:p>
            <a:pPr>
              <a:lnSpc>
                <a:spcPts val="2700"/>
              </a:lnSpc>
              <a:buSzPct val="100000"/>
            </a:pP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88789" y="4228070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endParaRPr lang="en-US" sz="17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B439FB-5114-07ED-8191-8BD97B5EE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390" y="1597690"/>
            <a:ext cx="8391525" cy="217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61B956C-4317-DD02-A5D9-53538D594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4433" y="5180538"/>
            <a:ext cx="5968964" cy="23875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D67197-DBFE-27B4-A085-67104ED5D395}"/>
              </a:ext>
            </a:extLst>
          </p:cNvPr>
          <p:cNvSpPr txBox="1"/>
          <p:nvPr/>
        </p:nvSpPr>
        <p:spPr>
          <a:xfrm>
            <a:off x="8900055" y="4460211"/>
            <a:ext cx="3655168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1" dirty="0">
                <a:latin typeface="Montserrat" panose="00000500000000000000" pitchFamily="2" charset="0"/>
              </a:rPr>
              <a:t>Results : </a:t>
            </a:r>
            <a:r>
              <a:rPr lang="en-US" sz="1700" dirty="0">
                <a:latin typeface="Montserrat" panose="00000500000000000000" pitchFamily="2" charset="0"/>
              </a:rPr>
              <a:t>Sequential vs Parallel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B0132F3-511E-2A82-DB28-D2BE68BD8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789" y="5102492"/>
            <a:ext cx="6414651" cy="24656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7DB1A8-BE0D-4473-8D74-A43BBCEAA9C2}"/>
              </a:ext>
            </a:extLst>
          </p:cNvPr>
          <p:cNvSpPr txBox="1"/>
          <p:nvPr/>
        </p:nvSpPr>
        <p:spPr>
          <a:xfrm>
            <a:off x="2305617" y="4514828"/>
            <a:ext cx="4782078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1" dirty="0">
                <a:latin typeface="Montserrat" panose="00000500000000000000" pitchFamily="2" charset="0"/>
              </a:rPr>
              <a:t>Preview: </a:t>
            </a:r>
            <a:r>
              <a:rPr lang="en-US" sz="1700" dirty="0">
                <a:latin typeface="Montserrat" panose="00000500000000000000" pitchFamily="2" charset="0"/>
              </a:rPr>
              <a:t>Original, Sequential and Parallel</a:t>
            </a:r>
          </a:p>
        </p:txBody>
      </p:sp>
    </p:spTree>
    <p:extLst>
      <p:ext uri="{BB962C8B-B14F-4D97-AF65-F5344CB8AC3E}">
        <p14:creationId xmlns:p14="http://schemas.microsoft.com/office/powerpoint/2010/main" val="2836789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</TotalTime>
  <Words>391</Words>
  <Application>Microsoft Office PowerPoint</Application>
  <PresentationFormat>Custom</PresentationFormat>
  <Paragraphs>58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Barlow Bold</vt:lpstr>
      <vt:lpstr>Montserrat</vt:lpstr>
      <vt:lpstr>Calibri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Ali Al Rida Ezzeddine</cp:lastModifiedBy>
  <cp:revision>16</cp:revision>
  <dcterms:created xsi:type="dcterms:W3CDTF">2025-07-11T08:43:13Z</dcterms:created>
  <dcterms:modified xsi:type="dcterms:W3CDTF">2025-07-11T13:21:44Z</dcterms:modified>
</cp:coreProperties>
</file>